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11" r:id="rId1"/>
  </p:sldMasterIdLst>
  <p:sldIdLst>
    <p:sldId id="256" r:id="rId2"/>
    <p:sldId id="259" r:id="rId3"/>
    <p:sldId id="257" r:id="rId4"/>
    <p:sldId id="258" r:id="rId5"/>
    <p:sldId id="262" r:id="rId6"/>
    <p:sldId id="263" r:id="rId7"/>
    <p:sldId id="266" r:id="rId8"/>
    <p:sldId id="264" r:id="rId9"/>
    <p:sldId id="265" r:id="rId10"/>
    <p:sldId id="267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61A4231-1F98-BCB5-3732-4E9295D27587}" v="175" dt="2024-05-03T15:44:26.87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/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722F66-727D-4150-ADA5-49CF3A0F68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8200" y="1122363"/>
            <a:ext cx="9829800" cy="2387600"/>
          </a:xfrm>
        </p:spPr>
        <p:txBody>
          <a:bodyPr anchor="b">
            <a:normAutofit/>
          </a:bodyPr>
          <a:lstStyle>
            <a:lvl1pPr algn="l">
              <a:defRPr sz="5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DD9A1FE-C39F-4D7C-B93D-F8C203A1D69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38200" y="3602038"/>
            <a:ext cx="9829800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C008AAC-7D41-4304-8D59-EF34B232682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136525"/>
            <a:ext cx="2743200" cy="365125"/>
          </a:xfrm>
        </p:spPr>
        <p:txBody>
          <a:bodyPr/>
          <a:lstStyle>
            <a:lvl1pPr algn="l">
              <a:defRPr/>
            </a:lvl1pPr>
          </a:lstStyle>
          <a:p>
            <a:fld id="{9549D6DC-E1CB-4874-BF52-C3407230D20E}" type="datetime1">
              <a:rPr lang="en-US" smtClean="0"/>
              <a:t>5/3/2024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24D078-DE22-4F23-8B48-21FB1415C3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8200" y="6356350"/>
            <a:ext cx="4114800" cy="365125"/>
          </a:xfrm>
        </p:spPr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64C1F5-608B-4335-9F2A-17F63D5FAF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BAE12-D270-459D-897B-6833652BB1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22138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29F2C5-A3FC-44EF-BA15-CEC83C83D6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45040D3-67DB-455C-AD79-49E185DB63C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B2B07A-258E-42DD-9A68-2C76F7D540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701D81-C4B9-4A87-89A7-22E29E6C9200}" type="datetime1">
              <a:rPr lang="en-US" smtClean="0"/>
              <a:t>5/3/2024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C01E9BC-3BB8-40CD-9294-59A2E59E1B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13979D-5589-4770-9D29-046F2B506C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BAE12-D270-459D-897B-6833652BB1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69668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C6693CD-CB65-4F37-A6DA-F300B93C14D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731520"/>
            <a:ext cx="2628900" cy="537807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448D117-7AE6-4831-9867-5145F64A0C2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731520"/>
            <a:ext cx="7734300" cy="537807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4988CF8-397F-485E-8081-AFA4DADD44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307718-69F7-427E-95A3-C1246AF46913}" type="datetime1">
              <a:rPr lang="en-US" smtClean="0"/>
              <a:t>5/3/2024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3CE4773-4660-4F21-83CF-1A449395BB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5B59537-EB47-40FA-893E-785D6FE00A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BAE12-D270-459D-897B-6833652BB1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93780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E7B4A7-C566-48F4-B4B8-3A5E7B6C5C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3B93F5-BC8B-452C-ACE2-C7E01D1B80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9A49B3-A57D-46C5-8462-0C52509F8F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913E51-B7F7-4C24-B8E3-5471755DC0E0}" type="datetime1">
              <a:rPr lang="en-US" smtClean="0"/>
              <a:t>5/3/2024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EC8C810-EAF4-4D86-84DD-2E574122DD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587E738-8574-490B-974B-9AD3B2AAE5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BAE12-D270-459D-897B-6833652BB1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80969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39764E-4B3D-4B6A-A210-B50E4F60E2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>
            <a:normAutofit/>
          </a:bodyPr>
          <a:lstStyle>
            <a:lvl1pPr>
              <a:defRPr sz="5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A30AEC2-B6E6-4C09-A16F-5E2A1C9A0D0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A37CAB-B545-4E42-BB5A-F1DAA93350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91A59F-D956-4598-A3C1-AE72A5387751}" type="datetime1">
              <a:rPr lang="en-US" smtClean="0"/>
              <a:t>5/3/2024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F6D720B-7E58-43F4-9659-ADB2403A50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95F53F-2FA5-4B5C-A151-F07BBC002B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BAE12-D270-459D-897B-6833652BB1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3924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D473D3-0F03-4BF4-831F-34E80BAC55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C09409-59F2-486F-A6D0-FAEE8FFF25B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2195847"/>
            <a:ext cx="5181600" cy="398111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3087241-B390-47A6-8070-C3D4652F887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2195847"/>
            <a:ext cx="5181600" cy="398111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080B360-2ACA-4B93-9439-591B6D3FBC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0BBD69-7BD3-4731-8064-242619E92CBE}" type="datetime1">
              <a:rPr lang="en-US" smtClean="0"/>
              <a:t>5/3/2024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84A73E2-CF78-404C-A86F-E70A284AE9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6A8F42A-11E1-42A0-8ECF-A5BBA3B8CA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BAE12-D270-459D-897B-6833652BB1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70207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BECA31-EE14-41DD-9914-DA71382204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731520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CB22AB6-1657-4AE2-8607-2C77A25D79D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2149131"/>
            <a:ext cx="5157787" cy="693696"/>
          </a:xfrm>
        </p:spPr>
        <p:txBody>
          <a:bodyPr anchor="b">
            <a:normAutofit/>
          </a:bodyPr>
          <a:lstStyle>
            <a:lvl1pPr marL="0" indent="0">
              <a:buNone/>
              <a:defRPr sz="2000" b="0" i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BAA6DC0-D4D5-4164-A3FD-6BB5CBB2BBA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910625"/>
            <a:ext cx="5157787" cy="310056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29B35F8-95F3-43D1-8917-5836BAA9049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2149131"/>
            <a:ext cx="5183188" cy="693696"/>
          </a:xfrm>
        </p:spPr>
        <p:txBody>
          <a:bodyPr anchor="b">
            <a:normAutofit/>
          </a:bodyPr>
          <a:lstStyle>
            <a:lvl1pPr marL="0" indent="0">
              <a:buNone/>
              <a:defRPr sz="2000" b="0" i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2B639E7-F4A3-4ADE-B290-0A4F9761B97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910625"/>
            <a:ext cx="5183188" cy="310056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D6F296B-429F-4DFC-ABC3-0A078EA994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BD77D9-239F-488B-9358-023C46BC7084}" type="datetime1">
              <a:rPr lang="en-US" smtClean="0"/>
              <a:t>5/3/2024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B7103B9-D521-4910-AC15-F12F25CB95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F73A6D9-123D-492C-B5CE-294EF2559F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BAE12-D270-459D-897B-6833652BB1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75551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592A22-4B4D-4F58-9783-A0469DA4D2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731520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B5EE610-5457-4E8C-B568-B8D560773B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E61C24-7140-4FDE-92F3-654C6E2D3C1C}" type="datetime1">
              <a:rPr lang="en-US" smtClean="0"/>
              <a:t>5/3/2024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0BA57BB-288A-4A30-A4EC-FF0537BC26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0414C89-B968-4A85-A035-E2997A5F8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BAE12-D270-459D-897B-6833652BB1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88769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B7A339C-4093-4B40-8C90-52F005CA9A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D6ACF-ECB9-4B5F-A429-08B8AC75E8EF}" type="datetime1">
              <a:rPr lang="en-US" smtClean="0"/>
              <a:t>5/3/2024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FA33F04-8E0A-4165-930C-527D781A7D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062F57B-BEB6-4973-A362-38F638E0D0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BAE12-D270-459D-897B-6833652BB1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981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8FAC90-C2CA-44DD-8EF8-20BDD67242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731520"/>
            <a:ext cx="3932237" cy="2346326"/>
          </a:xfrm>
        </p:spPr>
        <p:txBody>
          <a:bodyPr anchor="b">
            <a:noAutofit/>
          </a:bodyPr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E915FB-D5F4-4CAD-AE70-3644E81802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731521"/>
            <a:ext cx="6172200" cy="512953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7374DA3-3BAC-4045-825F-B3C27B89736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3429000"/>
            <a:ext cx="3932237" cy="2439988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45A0D65-0423-4E45-947A-E08C8569F1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B429B-EE2A-486A-BDB9-0C848B4FAFDD}" type="datetime1">
              <a:rPr lang="en-US" smtClean="0"/>
              <a:t>5/3/2024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7E6FBD0-E49F-4DE6-9264-CEDB9BAA01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816B246-A768-4B2D-96C6-9F41785263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BAE12-D270-459D-897B-6833652BB1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26014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0CB0C8-915E-4BF2-976E-B8D7EDC591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731520"/>
            <a:ext cx="3932237" cy="2341564"/>
          </a:xfrm>
        </p:spPr>
        <p:txBody>
          <a:bodyPr anchor="b">
            <a:noAutofit/>
          </a:bodyPr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10714E6-8E50-4B50-A2E0-F9D20155EB9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687257"/>
            <a:ext cx="6172200" cy="5173794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0D67A6C-5CA5-4EF0-B1C4-ED85FF255AE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3429000"/>
            <a:ext cx="3932237" cy="2439987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1C76474-31D4-4567-B4EC-B6AF24488A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A5FE4A-CB8D-40AB-BFFC-AAF37EA071CB}" type="datetime1">
              <a:rPr lang="en-US" smtClean="0"/>
              <a:t>5/3/2024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C902DE0-33F5-4372-8EB5-F5746D344A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5C5C2EF-849D-4B2C-8ED6-D26553657D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BAE12-D270-459D-897B-6833652BB1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6549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2293296F-4C3A-4530-98F5-F83646ACE9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189" y="0"/>
            <a:ext cx="12192000" cy="6857997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3914D2BD-3C47-433D-81FE-DC6C39595F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572" y="-1"/>
            <a:ext cx="12192000" cy="6857996"/>
            <a:chOff x="572" y="-1"/>
            <a:chExt cx="12192000" cy="6857996"/>
          </a:xfrm>
        </p:grpSpPr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D3DD55E4-EA4F-4874-8B5B-6E0EAF4BBFC4}"/>
                </a:ext>
              </a:extLst>
            </p:cNvPr>
            <p:cNvCxnSpPr>
              <a:cxnSpLocks/>
            </p:cNvCxnSpPr>
            <p:nvPr/>
          </p:nvCxnSpPr>
          <p:spPr>
            <a:xfrm>
              <a:off x="1667" y="6276706"/>
              <a:ext cx="12189811" cy="0"/>
            </a:xfrm>
            <a:prstGeom prst="line">
              <a:avLst/>
            </a:prstGeom>
            <a:ln w="12700"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32950BAF-7673-4138-AEA2-DE7D368CC357}"/>
                </a:ext>
              </a:extLst>
            </p:cNvPr>
            <p:cNvCxnSpPr>
              <a:cxnSpLocks/>
            </p:cNvCxnSpPr>
            <p:nvPr/>
          </p:nvCxnSpPr>
          <p:spPr>
            <a:xfrm>
              <a:off x="572" y="580876"/>
              <a:ext cx="12192000" cy="0"/>
            </a:xfrm>
            <a:prstGeom prst="line">
              <a:avLst/>
            </a:prstGeom>
            <a:ln w="12700"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6BE3E2B5-EA1C-415A-941A-843C7EA148E1}"/>
                </a:ext>
              </a:extLst>
            </p:cNvPr>
            <p:cNvCxnSpPr>
              <a:cxnSpLocks/>
            </p:cNvCxnSpPr>
            <p:nvPr/>
          </p:nvCxnSpPr>
          <p:spPr>
            <a:xfrm rot="16200000">
              <a:off x="8134324" y="3428956"/>
              <a:ext cx="6857912" cy="0"/>
            </a:xfrm>
            <a:prstGeom prst="line">
              <a:avLst/>
            </a:prstGeom>
            <a:ln w="12700"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087FA3A6-E398-4576-B6B8-3328028D84B2}"/>
                </a:ext>
              </a:extLst>
            </p:cNvPr>
            <p:cNvCxnSpPr>
              <a:cxnSpLocks/>
            </p:cNvCxnSpPr>
            <p:nvPr/>
          </p:nvCxnSpPr>
          <p:spPr>
            <a:xfrm rot="16200000">
              <a:off x="-2794261" y="3428956"/>
              <a:ext cx="6857912" cy="0"/>
            </a:xfrm>
            <a:prstGeom prst="line">
              <a:avLst/>
            </a:prstGeom>
            <a:ln w="12700"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Graphic 33">
              <a:extLst>
                <a:ext uri="{FF2B5EF4-FFF2-40B4-BE49-F238E27FC236}">
                  <a16:creationId xmlns:a16="http://schemas.microsoft.com/office/drawing/2014/main" id="{EFB597D7-65E0-476A-B9EB-3AA6ED33884C}"/>
                </a:ext>
              </a:extLst>
            </p:cNvPr>
            <p:cNvSpPr/>
            <p:nvPr/>
          </p:nvSpPr>
          <p:spPr>
            <a:xfrm>
              <a:off x="4277016" y="-1"/>
              <a:ext cx="3637968" cy="580875"/>
            </a:xfrm>
            <a:custGeom>
              <a:avLst/>
              <a:gdLst>
                <a:gd name="connsiteX0" fmla="*/ 0 w 2679858"/>
                <a:gd name="connsiteY0" fmla="*/ 4953 h 434911"/>
                <a:gd name="connsiteX1" fmla="*/ 1336548 w 2679858"/>
                <a:gd name="connsiteY1" fmla="*/ 434912 h 434911"/>
                <a:gd name="connsiteX2" fmla="*/ 2679859 w 2679858"/>
                <a:gd name="connsiteY2" fmla="*/ 0 h 4349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679858" h="434911">
                  <a:moveTo>
                    <a:pt x="0" y="4953"/>
                  </a:moveTo>
                  <a:cubicBezTo>
                    <a:pt x="370427" y="274606"/>
                    <a:pt x="833723" y="434912"/>
                    <a:pt x="1336548" y="434912"/>
                  </a:cubicBezTo>
                  <a:cubicBezTo>
                    <a:pt x="1842326" y="434912"/>
                    <a:pt x="2308289" y="272701"/>
                    <a:pt x="2679859" y="0"/>
                  </a:cubicBezTo>
                </a:path>
              </a:pathLst>
            </a:custGeom>
            <a:noFill/>
            <a:ln w="12700" cap="flat">
              <a:solidFill>
                <a:schemeClr val="accent4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" name="Graphic 33">
              <a:extLst>
                <a:ext uri="{FF2B5EF4-FFF2-40B4-BE49-F238E27FC236}">
                  <a16:creationId xmlns:a16="http://schemas.microsoft.com/office/drawing/2014/main" id="{11AA060A-BE0E-4687-8F9E-0E2955D9796D}"/>
                </a:ext>
              </a:extLst>
            </p:cNvPr>
            <p:cNvSpPr/>
            <p:nvPr/>
          </p:nvSpPr>
          <p:spPr>
            <a:xfrm rot="10800000">
              <a:off x="4305089" y="6276705"/>
              <a:ext cx="3581824" cy="581290"/>
            </a:xfrm>
            <a:custGeom>
              <a:avLst/>
              <a:gdLst>
                <a:gd name="connsiteX0" fmla="*/ 0 w 2679858"/>
                <a:gd name="connsiteY0" fmla="*/ 4953 h 434911"/>
                <a:gd name="connsiteX1" fmla="*/ 1336548 w 2679858"/>
                <a:gd name="connsiteY1" fmla="*/ 434912 h 434911"/>
                <a:gd name="connsiteX2" fmla="*/ 2679859 w 2679858"/>
                <a:gd name="connsiteY2" fmla="*/ 0 h 4349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679858" h="434911">
                  <a:moveTo>
                    <a:pt x="0" y="4953"/>
                  </a:moveTo>
                  <a:cubicBezTo>
                    <a:pt x="370427" y="274606"/>
                    <a:pt x="833723" y="434912"/>
                    <a:pt x="1336548" y="434912"/>
                  </a:cubicBezTo>
                  <a:cubicBezTo>
                    <a:pt x="1842326" y="434912"/>
                    <a:pt x="2308289" y="272701"/>
                    <a:pt x="2679859" y="0"/>
                  </a:cubicBezTo>
                </a:path>
              </a:pathLst>
            </a:custGeom>
            <a:noFill/>
            <a:ln w="12700" cap="flat">
              <a:solidFill>
                <a:schemeClr val="accent4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D78318D-FE3E-41D7-9A8C-2065A2C46A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727323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DB06718-79E7-4159-A003-F86FE7B3D8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2189408"/>
            <a:ext cx="10515600" cy="382177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1F99FF-FFE2-431D-A0C8-A46C21712A2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13652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cap="all" spc="150" baseline="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fld id="{C0517C94-3B1E-4991-BED3-41F8B0158A00}" type="datetime1">
              <a:rPr lang="en-US" smtClean="0"/>
              <a:t>5/3/2024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C3547E-668D-4191-847C-7424F75496E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38200" y="6356350"/>
            <a:ext cx="345065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cap="all" spc="150" baseline="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CBB6E6E-8527-4F63-A0C7-84CD44A2B00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3467" y="3246434"/>
            <a:ext cx="62853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 cap="all" spc="150" baseline="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fld id="{273BAE12-D270-459D-897B-6833652BB16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92135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06" r:id="rId1"/>
    <p:sldLayoutId id="2147483907" r:id="rId2"/>
    <p:sldLayoutId id="2147483908" r:id="rId3"/>
    <p:sldLayoutId id="2147483909" r:id="rId4"/>
    <p:sldLayoutId id="2147483910" r:id="rId5"/>
    <p:sldLayoutId id="2147483904" r:id="rId6"/>
    <p:sldLayoutId id="2147483900" r:id="rId7"/>
    <p:sldLayoutId id="2147483901" r:id="rId8"/>
    <p:sldLayoutId id="2147483902" r:id="rId9"/>
    <p:sldLayoutId id="2147483903" r:id="rId10"/>
    <p:sldLayoutId id="2147483905" r:id="rId11"/>
  </p:sldLayoutIdLst>
  <p:hf sldNum="0"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400" kern="1200">
          <a:solidFill>
            <a:schemeClr val="tx2">
              <a:lumMod val="60000"/>
              <a:lumOff val="40000"/>
            </a:schemeClr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buFont typeface="Arial" panose="020B0604020202020204" pitchFamily="34" charset="0"/>
        <a:buChar char="•"/>
        <a:defRPr sz="1800" kern="1200">
          <a:solidFill>
            <a:schemeClr val="tx2">
              <a:lumMod val="60000"/>
              <a:lumOff val="40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2">
              <a:lumMod val="60000"/>
              <a:lumOff val="40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2">
              <a:lumMod val="60000"/>
              <a:lumOff val="40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2">
              <a:lumMod val="60000"/>
              <a:lumOff val="40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2">
              <a:lumMod val="60000"/>
              <a:lumOff val="40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libs.uga.edu/scl/research/collections" TargetMode="External"/><Relationship Id="rId3" Type="http://schemas.openxmlformats.org/officeDocument/2006/relationships/hyperlink" Target="https://www.archives.gov/" TargetMode="External"/><Relationship Id="rId7" Type="http://schemas.openxmlformats.org/officeDocument/2006/relationships/hyperlink" Target="https://www.atlantahistorycenter.com/learning-research/search-the-collections/" TargetMode="External"/><Relationship Id="rId12" Type="http://schemas.openxmlformats.org/officeDocument/2006/relationships/hyperlink" Target="https://www.georgiahistory.com/research/search-our-collection/" TargetMode="External"/><Relationship Id="rId2" Type="http://schemas.openxmlformats.org/officeDocument/2006/relationships/hyperlink" Target="https://www.loc.gov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georgiaarchives.org/" TargetMode="External"/><Relationship Id="rId11" Type="http://schemas.openxmlformats.org/officeDocument/2006/relationships/hyperlink" Target="https://da.mdah.ms.gov/browse-all" TargetMode="External"/><Relationship Id="rId5" Type="http://schemas.openxmlformats.org/officeDocument/2006/relationships/hyperlink" Target="https://gahistoricnewspapers.galileo.usg.edu/" TargetMode="External"/><Relationship Id="rId10" Type="http://schemas.openxmlformats.org/officeDocument/2006/relationships/hyperlink" Target="https://digital.archives.alabama.gov/" TargetMode="External"/><Relationship Id="rId4" Type="http://schemas.openxmlformats.org/officeDocument/2006/relationships/hyperlink" Target="https://americanindian.si.edu/" TargetMode="External"/><Relationship Id="rId9" Type="http://schemas.openxmlformats.org/officeDocument/2006/relationships/hyperlink" Target="https://digitalarchives.columbusstate.edu/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C-iBhamdgdg?feature=oembed" TargetMode="Externa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4" name="Rectangle 33">
            <a:extLst>
              <a:ext uri="{FF2B5EF4-FFF2-40B4-BE49-F238E27FC236}">
                <a16:creationId xmlns:a16="http://schemas.microsoft.com/office/drawing/2014/main" id="{A38827F1-3359-44F6-9009-43AE2B17FE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3"/>
            <a:ext cx="12192001" cy="6857997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17AFAD67-5350-4773-886F-D6DD7E66DB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73465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D54B6C0-FD6E-AE28-4163-B214D0F99BA9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40000"/>
          </a:blip>
          <a:srcRect l="1467" r="9666"/>
          <a:stretch/>
        </p:blipFill>
        <p:spPr>
          <a:xfrm>
            <a:off x="20" y="10"/>
            <a:ext cx="12188932" cy="6857990"/>
          </a:xfrm>
          <a:prstGeom prst="rect">
            <a:avLst/>
          </a:prstGeom>
          <a:ln w="12700">
            <a:noFill/>
          </a:ln>
        </p:spPr>
      </p:pic>
      <p:grpSp>
        <p:nvGrpSpPr>
          <p:cNvPr id="38" name="Group 37">
            <a:extLst>
              <a:ext uri="{FF2B5EF4-FFF2-40B4-BE49-F238E27FC236}">
                <a16:creationId xmlns:a16="http://schemas.microsoft.com/office/drawing/2014/main" id="{654AC0FE-C43D-49AC-9730-284354DEC8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628366" y="87"/>
            <a:ext cx="10933011" cy="6864297"/>
            <a:chOff x="628366" y="87"/>
            <a:chExt cx="10933011" cy="6864297"/>
          </a:xfrm>
        </p:grpSpPr>
        <p:cxnSp>
          <p:nvCxnSpPr>
            <p:cNvPr id="39" name="Straight Connector 38">
              <a:extLst>
                <a:ext uri="{FF2B5EF4-FFF2-40B4-BE49-F238E27FC236}">
                  <a16:creationId xmlns:a16="http://schemas.microsoft.com/office/drawing/2014/main" id="{246F6FE9-8F24-4E96-8FA6-DABE61A20CF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rot="16200000">
              <a:off x="-1282750" y="3429044"/>
              <a:ext cx="6857912" cy="0"/>
            </a:xfrm>
            <a:prstGeom prst="line">
              <a:avLst/>
            </a:prstGeom>
            <a:ln w="12700"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>
              <a:extLst>
                <a:ext uri="{FF2B5EF4-FFF2-40B4-BE49-F238E27FC236}">
                  <a16:creationId xmlns:a16="http://schemas.microsoft.com/office/drawing/2014/main" id="{40C5E755-8FD9-4EBF-978B-015F9339F3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rot="16200000">
              <a:off x="6688336" y="3429043"/>
              <a:ext cx="6857912" cy="0"/>
            </a:xfrm>
            <a:prstGeom prst="line">
              <a:avLst/>
            </a:prstGeom>
            <a:ln w="12700"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>
              <a:extLst>
                <a:ext uri="{FF2B5EF4-FFF2-40B4-BE49-F238E27FC236}">
                  <a16:creationId xmlns:a16="http://schemas.microsoft.com/office/drawing/2014/main" id="{9C7F63B7-3E85-42EC-8447-F6699247ECB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628366" y="3413532"/>
              <a:ext cx="2585819" cy="0"/>
            </a:xfrm>
            <a:prstGeom prst="line">
              <a:avLst/>
            </a:prstGeom>
            <a:ln w="12700"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2" name="Graphic 11">
              <a:extLst>
                <a:ext uri="{FF2B5EF4-FFF2-40B4-BE49-F238E27FC236}">
                  <a16:creationId xmlns:a16="http://schemas.microsoft.com/office/drawing/2014/main" id="{AFDFA9EA-AAC0-416F-A0E9-ACD410E9DA5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22063" y="702002"/>
              <a:ext cx="5759819" cy="6155995"/>
            </a:xfrm>
            <a:custGeom>
              <a:avLst/>
              <a:gdLst>
                <a:gd name="connsiteX0" fmla="*/ 0 w 4320540"/>
                <a:gd name="connsiteY0" fmla="*/ 4617720 h 4617719"/>
                <a:gd name="connsiteX1" fmla="*/ 0 w 4320540"/>
                <a:gd name="connsiteY1" fmla="*/ 4268439 h 4617719"/>
                <a:gd name="connsiteX2" fmla="*/ 0 w 4320540"/>
                <a:gd name="connsiteY2" fmla="*/ 2052352 h 4617719"/>
                <a:gd name="connsiteX3" fmla="*/ 2160270 w 4320540"/>
                <a:gd name="connsiteY3" fmla="*/ 0 h 4617719"/>
                <a:gd name="connsiteX4" fmla="*/ 2160270 w 4320540"/>
                <a:gd name="connsiteY4" fmla="*/ 0 h 4617719"/>
                <a:gd name="connsiteX5" fmla="*/ 4320540 w 4320540"/>
                <a:gd name="connsiteY5" fmla="*/ 2052352 h 4617719"/>
                <a:gd name="connsiteX6" fmla="*/ 4320540 w 4320540"/>
                <a:gd name="connsiteY6" fmla="*/ 2782443 h 4617719"/>
                <a:gd name="connsiteX7" fmla="*/ 4320540 w 4320540"/>
                <a:gd name="connsiteY7" fmla="*/ 4617720 h 461771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320540" h="4617719">
                  <a:moveTo>
                    <a:pt x="0" y="4617720"/>
                  </a:moveTo>
                  <a:lnTo>
                    <a:pt x="0" y="4268439"/>
                  </a:lnTo>
                  <a:lnTo>
                    <a:pt x="0" y="2052352"/>
                  </a:lnTo>
                  <a:cubicBezTo>
                    <a:pt x="0" y="918877"/>
                    <a:pt x="967169" y="0"/>
                    <a:pt x="2160270" y="0"/>
                  </a:cubicBezTo>
                  <a:lnTo>
                    <a:pt x="2160270" y="0"/>
                  </a:lnTo>
                  <a:cubicBezTo>
                    <a:pt x="3353372" y="0"/>
                    <a:pt x="4320540" y="918877"/>
                    <a:pt x="4320540" y="2052352"/>
                  </a:cubicBezTo>
                  <a:lnTo>
                    <a:pt x="4320540" y="2782443"/>
                  </a:lnTo>
                  <a:lnTo>
                    <a:pt x="4320540" y="4617720"/>
                  </a:lnTo>
                </a:path>
              </a:pathLst>
            </a:custGeom>
            <a:noFill/>
            <a:ln w="12700" cap="flat">
              <a:solidFill>
                <a:schemeClr val="accent4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cxnSp>
          <p:nvCxnSpPr>
            <p:cNvPr id="43" name="Straight Connector 42">
              <a:extLst>
                <a:ext uri="{FF2B5EF4-FFF2-40B4-BE49-F238E27FC236}">
                  <a16:creationId xmlns:a16="http://schemas.microsoft.com/office/drawing/2014/main" id="{C4EF7E7E-9948-4D78-BE70-F624A62D853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8974010" y="3413529"/>
              <a:ext cx="2587367" cy="0"/>
            </a:xfrm>
            <a:prstGeom prst="line">
              <a:avLst/>
            </a:prstGeom>
            <a:ln w="12700"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>
              <a:extLst>
                <a:ext uri="{FF2B5EF4-FFF2-40B4-BE49-F238E27FC236}">
                  <a16:creationId xmlns:a16="http://schemas.microsoft.com/office/drawing/2014/main" id="{6975AAAB-9AEC-496F-94E4-CE5330CB49F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rot="16200000">
              <a:off x="8132421" y="3431507"/>
              <a:ext cx="6857912" cy="0"/>
            </a:xfrm>
            <a:prstGeom prst="line">
              <a:avLst/>
            </a:prstGeom>
            <a:ln w="12700"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44">
              <a:extLst>
                <a:ext uri="{FF2B5EF4-FFF2-40B4-BE49-F238E27FC236}">
                  <a16:creationId xmlns:a16="http://schemas.microsoft.com/office/drawing/2014/main" id="{EB5BF383-42C5-4FE4-894A-17B84AF224F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rot="16200000">
              <a:off x="-2796164" y="3435428"/>
              <a:ext cx="6857912" cy="0"/>
            </a:xfrm>
            <a:prstGeom prst="line">
              <a:avLst/>
            </a:prstGeom>
            <a:ln w="12700"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471863" y="1660407"/>
            <a:ext cx="5248275" cy="2387600"/>
          </a:xfrm>
        </p:spPr>
        <p:txBody>
          <a:bodyPr anchor="t">
            <a:normAutofit/>
          </a:bodyPr>
          <a:lstStyle/>
          <a:p>
            <a:pPr algn="ctr"/>
            <a:r>
              <a:rPr lang="en-US" sz="4800">
                <a:solidFill>
                  <a:srgbClr val="FFFFFF"/>
                </a:solidFill>
              </a:rPr>
              <a:t>How to Do Historical Research and Analysis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471863" y="4595104"/>
            <a:ext cx="5248275" cy="1321670"/>
          </a:xfrm>
        </p:spPr>
        <p:txBody>
          <a:bodyPr anchor="ctr">
            <a:normAutofit/>
          </a:bodyPr>
          <a:lstStyle/>
          <a:p>
            <a:pPr algn="ctr"/>
            <a:r>
              <a:rPr lang="en-US">
                <a:solidFill>
                  <a:srgbClr val="FFFFFF"/>
                </a:solidFill>
              </a:rPr>
              <a:t>Native American Expulsion and Westward Expansion in the Nineteenth Century</a:t>
            </a:r>
          </a:p>
        </p:txBody>
      </p:sp>
    </p:spTree>
    <p:extLst>
      <p:ext uri="{BB962C8B-B14F-4D97-AF65-F5344CB8AC3E}">
        <p14:creationId xmlns:p14="http://schemas.microsoft.com/office/powerpoint/2010/main" val="10985722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4C37D6-3764-23F3-23E0-296AA82C59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70441"/>
            <a:ext cx="10515600" cy="1325563"/>
          </a:xfrm>
        </p:spPr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Take-Home Essay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1C44A3-E0E6-27AE-181A-B41C1BEC9C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707555"/>
            <a:ext cx="10515600" cy="4572572"/>
          </a:xfrm>
        </p:spPr>
        <p:txBody>
          <a:bodyPr vert="horz" lIns="91440" tIns="45720" rIns="91440" bIns="45720" rtlCol="0" anchor="t">
            <a:normAutofit fontScale="92500" lnSpcReduction="10000"/>
          </a:bodyPr>
          <a:lstStyle/>
          <a:p>
            <a:r>
              <a:rPr lang="en-US" dirty="0">
                <a:solidFill>
                  <a:schemeClr val="tx1"/>
                </a:solidFill>
                <a:latin typeface="Avenir Next LT Pro"/>
              </a:rPr>
              <a:t>Write a 500 to 1,000-word essay explaining the federal and state governments’ motivations for the forced expulsion of Native Americans from Georgia and the consequences of this policy on those Native Americans </a:t>
            </a:r>
            <a:r>
              <a:rPr lang="en-US" b="1" dirty="0">
                <a:solidFill>
                  <a:schemeClr val="tx1"/>
                </a:solidFill>
                <a:latin typeface="Avenir Next LT Pro"/>
              </a:rPr>
              <a:t>using only primary sources</a:t>
            </a:r>
            <a:r>
              <a:rPr lang="en-US" dirty="0">
                <a:solidFill>
                  <a:schemeClr val="tx1"/>
                </a:solidFill>
                <a:latin typeface="Avenir Next LT Pro"/>
              </a:rPr>
              <a:t>.</a:t>
            </a:r>
          </a:p>
          <a:p>
            <a:r>
              <a:rPr lang="en-US" dirty="0">
                <a:solidFill>
                  <a:schemeClr val="tx1"/>
                </a:solidFill>
                <a:latin typeface="Avenir Next LT Pro"/>
              </a:rPr>
              <a:t>Some websites where you can find primary sources for this assignment: 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en-US" dirty="0">
                <a:solidFill>
                  <a:schemeClr val="tx1"/>
                </a:solidFill>
                <a:latin typeface="Avenir Next LT Pro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https://www.loc.gov/</a:t>
            </a:r>
            <a:r>
              <a:rPr lang="en-US" dirty="0">
                <a:solidFill>
                  <a:schemeClr val="tx1"/>
                </a:solidFill>
                <a:latin typeface="Avenir Next LT Pro"/>
              </a:rPr>
              <a:t> 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en-US" dirty="0">
                <a:solidFill>
                  <a:schemeClr val="tx1"/>
                </a:solidFill>
                <a:latin typeface="Avenir Next LT Pro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https://www.archives.gov/</a:t>
            </a:r>
            <a:endParaRPr lang="en-US">
              <a:solidFill>
                <a:schemeClr val="tx1"/>
              </a:solidFill>
              <a:latin typeface="Avenir Next LT Pro"/>
            </a:endParaRPr>
          </a:p>
          <a:p>
            <a:pPr lvl="1">
              <a:buFont typeface="Courier New" panose="020B0604020202020204" pitchFamily="34" charset="0"/>
              <a:buChar char="o"/>
            </a:pPr>
            <a:r>
              <a:rPr lang="en-US" dirty="0">
                <a:solidFill>
                  <a:schemeClr val="tx1"/>
                </a:solidFill>
                <a:latin typeface="Avenir Next LT Pro"/>
                <a:hlinkClick r:id="rId4"/>
              </a:rPr>
              <a:t>https://americanindian.si.edu/</a:t>
            </a:r>
            <a:endParaRPr lang="en-US">
              <a:solidFill>
                <a:schemeClr val="tx1"/>
              </a:solidFill>
              <a:latin typeface="Avenir Next LT Pro"/>
              <a:hlinkClick r:id="rId4"/>
            </a:endParaRPr>
          </a:p>
          <a:p>
            <a:pPr lvl="1">
              <a:buFont typeface="Courier New" panose="020B0604020202020204" pitchFamily="34" charset="0"/>
              <a:buChar char="o"/>
            </a:pPr>
            <a:r>
              <a:rPr lang="en-US" dirty="0">
                <a:solidFill>
                  <a:schemeClr val="tx1"/>
                </a:solidFill>
                <a:latin typeface="Avenir Next LT Pro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https://gahistoricnewspapers.galileo.usg.edu/</a:t>
            </a:r>
            <a:endParaRPr lang="en-US">
              <a:solidFill>
                <a:schemeClr val="tx1"/>
              </a:solidFill>
              <a:latin typeface="Avenir Next LT Pro"/>
            </a:endParaRPr>
          </a:p>
          <a:p>
            <a:pPr lvl="1">
              <a:buFont typeface="Courier New" panose="020B0604020202020204" pitchFamily="34" charset="0"/>
              <a:buChar char="o"/>
            </a:pPr>
            <a:r>
              <a:rPr lang="en-US" dirty="0">
                <a:solidFill>
                  <a:schemeClr val="tx1"/>
                </a:solidFill>
                <a:latin typeface="Avenir Next LT Pro"/>
                <a:hlinkClick r:id="rId6"/>
              </a:rPr>
              <a:t>https://www.georgiaarchives.org/</a:t>
            </a:r>
            <a:endParaRPr lang="en-US">
              <a:solidFill>
                <a:schemeClr val="tx1"/>
              </a:solidFill>
              <a:latin typeface="Avenir Next LT Pro"/>
              <a:hlinkClick r:id="rId6"/>
            </a:endParaRPr>
          </a:p>
          <a:p>
            <a:pPr lvl="1">
              <a:buFont typeface="Courier New" panose="020B0604020202020204" pitchFamily="34" charset="0"/>
              <a:buChar char="o"/>
            </a:pPr>
            <a:r>
              <a:rPr lang="en-US" dirty="0">
                <a:solidFill>
                  <a:schemeClr val="tx1"/>
                </a:solidFill>
                <a:latin typeface="Avenir Next LT Pro"/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https://www.atlantahistorycenter.com/learning-research/search-the-collections/</a:t>
            </a:r>
            <a:endParaRPr lang="en-US">
              <a:solidFill>
                <a:schemeClr val="tx1"/>
              </a:solidFill>
              <a:latin typeface="Avenir Next LT Pro"/>
            </a:endParaRPr>
          </a:p>
          <a:p>
            <a:pPr lvl="1">
              <a:buFont typeface="Courier New" panose="020B0604020202020204" pitchFamily="34" charset="0"/>
              <a:buChar char="o"/>
            </a:pPr>
            <a:r>
              <a:rPr lang="en-US" dirty="0">
                <a:solidFill>
                  <a:schemeClr val="tx1"/>
                </a:solidFill>
                <a:latin typeface="Avenir Next LT Pro"/>
                <a:hlinkClick r:id="rId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https://www.libs.uga.edu/scl/research/collections</a:t>
            </a:r>
            <a:endParaRPr lang="en-US">
              <a:solidFill>
                <a:schemeClr val="tx1"/>
              </a:solidFill>
              <a:latin typeface="Avenir Next LT Pro"/>
            </a:endParaRPr>
          </a:p>
          <a:p>
            <a:pPr lvl="1">
              <a:buFont typeface="Courier New" panose="020B0604020202020204" pitchFamily="34" charset="0"/>
              <a:buChar char="o"/>
            </a:pPr>
            <a:r>
              <a:rPr lang="en-US" dirty="0">
                <a:solidFill>
                  <a:schemeClr val="tx1"/>
                </a:solidFill>
                <a:latin typeface="Avenir Next LT Pro"/>
                <a:hlinkClick r:id="rId9"/>
              </a:rPr>
              <a:t>https://digitalarchives.columbusstate.edu/</a:t>
            </a:r>
            <a:endParaRPr lang="en-US">
              <a:solidFill>
                <a:schemeClr val="tx1"/>
              </a:solidFill>
              <a:latin typeface="Avenir Next LT Pro"/>
              <a:hlinkClick r:id="rId9"/>
            </a:endParaRPr>
          </a:p>
          <a:p>
            <a:pPr lvl="1">
              <a:buFont typeface="Courier New" panose="020B0604020202020204" pitchFamily="34" charset="0"/>
              <a:buChar char="o"/>
            </a:pPr>
            <a:r>
              <a:rPr lang="en-US" dirty="0">
                <a:solidFill>
                  <a:schemeClr val="tx1"/>
                </a:solidFill>
                <a:latin typeface="Avenir Next LT Pro"/>
                <a:hlinkClick r:id="rId10"/>
              </a:rPr>
              <a:t>https://digital.archives.alabama.gov/</a:t>
            </a:r>
            <a:endParaRPr lang="en-US">
              <a:solidFill>
                <a:schemeClr val="tx1"/>
              </a:solidFill>
              <a:latin typeface="Avenir Next LT Pro"/>
              <a:hlinkClick r:id="rId10"/>
            </a:endParaRPr>
          </a:p>
          <a:p>
            <a:pPr lvl="1">
              <a:buFont typeface="Courier New" panose="020B0604020202020204" pitchFamily="34" charset="0"/>
              <a:buChar char="o"/>
            </a:pPr>
            <a:r>
              <a:rPr lang="en-US" dirty="0">
                <a:solidFill>
                  <a:schemeClr val="tx1"/>
                </a:solidFill>
                <a:latin typeface="Avenir Next LT Pro"/>
                <a:hlinkClick r:id="rId11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https://da.mdah.ms.gov/browse-all</a:t>
            </a:r>
            <a:endParaRPr lang="en-US">
              <a:solidFill>
                <a:schemeClr val="tx1"/>
              </a:solidFill>
              <a:latin typeface="Avenir Next LT Pro"/>
            </a:endParaRPr>
          </a:p>
          <a:p>
            <a:pPr lvl="1">
              <a:buFont typeface="Courier New" panose="020B0604020202020204" pitchFamily="34" charset="0"/>
              <a:buChar char="o"/>
            </a:pPr>
            <a:r>
              <a:rPr lang="en-US" dirty="0">
                <a:solidFill>
                  <a:schemeClr val="tx1"/>
                </a:solidFill>
                <a:latin typeface="Avenir Next LT Pro"/>
                <a:hlinkClick r:id="rId1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https://www.georgiahistory.com/research/search-our-collection/</a:t>
            </a:r>
            <a:r>
              <a:rPr lang="en-US" dirty="0">
                <a:solidFill>
                  <a:schemeClr val="tx1"/>
                </a:solidFill>
                <a:latin typeface="Avenir Next LT Pro"/>
              </a:rPr>
              <a:t> </a:t>
            </a:r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33035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28ED71-0BCA-9CC7-B9DD-36D7F3E4E0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Content Warning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F53866-13BC-6E3D-4382-301D3D44D3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This lesson discusses genocide, murder, mutilation, violence, discrimination, and racism. </a:t>
            </a:r>
          </a:p>
        </p:txBody>
      </p:sp>
    </p:spTree>
    <p:extLst>
      <p:ext uri="{BB962C8B-B14F-4D97-AF65-F5344CB8AC3E}">
        <p14:creationId xmlns:p14="http://schemas.microsoft.com/office/powerpoint/2010/main" val="18750232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" name="Rectangle 19">
            <a:extLst>
              <a:ext uri="{FF2B5EF4-FFF2-40B4-BE49-F238E27FC236}">
                <a16:creationId xmlns:a16="http://schemas.microsoft.com/office/drawing/2014/main" id="{CF10C978-51B5-420C-9A05-C8F194EACA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903" y="-597"/>
            <a:ext cx="12192000" cy="6857997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28D34D1C-4E49-4D32-96F1-E49CEBBF86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189" y="0"/>
            <a:ext cx="12192000" cy="6857997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2" name="Group 21">
            <a:extLst>
              <a:ext uri="{FF2B5EF4-FFF2-40B4-BE49-F238E27FC236}">
                <a16:creationId xmlns:a16="http://schemas.microsoft.com/office/drawing/2014/main" id="{A46A4AE4-5520-4815-852D-CB05E9F5A5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72" y="-1"/>
            <a:ext cx="12192000" cy="6857996"/>
            <a:chOff x="572" y="-1"/>
            <a:chExt cx="12192000" cy="6857996"/>
          </a:xfrm>
        </p:grpSpPr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0229F6CD-5D84-4EEB-B66D-84415969A09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667" y="6276706"/>
              <a:ext cx="12189811" cy="0"/>
            </a:xfrm>
            <a:prstGeom prst="line">
              <a:avLst/>
            </a:prstGeom>
            <a:ln w="12700"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024BD253-E9E1-473E-88AD-E22D668B918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572" y="580876"/>
              <a:ext cx="12192000" cy="0"/>
            </a:xfrm>
            <a:prstGeom prst="line">
              <a:avLst/>
            </a:prstGeom>
            <a:ln w="12700"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2C911447-A6C3-48A4-91A8-DAEDB7FF413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rot="16200000">
              <a:off x="8134324" y="3428956"/>
              <a:ext cx="6857912" cy="0"/>
            </a:xfrm>
            <a:prstGeom prst="line">
              <a:avLst/>
            </a:prstGeom>
            <a:ln w="12700"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1BEAE0C5-340D-416D-9DE8-4A736704968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rot="16200000">
              <a:off x="-2794261" y="3428956"/>
              <a:ext cx="6857912" cy="0"/>
            </a:xfrm>
            <a:prstGeom prst="line">
              <a:avLst/>
            </a:prstGeom>
            <a:ln w="12700"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7" name="Graphic 33">
              <a:extLst>
                <a:ext uri="{FF2B5EF4-FFF2-40B4-BE49-F238E27FC236}">
                  <a16:creationId xmlns:a16="http://schemas.microsoft.com/office/drawing/2014/main" id="{C0FED11B-5B5E-48CF-810B-4BA77BBDF34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277016" y="-1"/>
              <a:ext cx="3637968" cy="580875"/>
            </a:xfrm>
            <a:custGeom>
              <a:avLst/>
              <a:gdLst>
                <a:gd name="connsiteX0" fmla="*/ 0 w 2679858"/>
                <a:gd name="connsiteY0" fmla="*/ 4953 h 434911"/>
                <a:gd name="connsiteX1" fmla="*/ 1336548 w 2679858"/>
                <a:gd name="connsiteY1" fmla="*/ 434912 h 434911"/>
                <a:gd name="connsiteX2" fmla="*/ 2679859 w 2679858"/>
                <a:gd name="connsiteY2" fmla="*/ 0 h 4349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679858" h="434911">
                  <a:moveTo>
                    <a:pt x="0" y="4953"/>
                  </a:moveTo>
                  <a:cubicBezTo>
                    <a:pt x="370427" y="274606"/>
                    <a:pt x="833723" y="434912"/>
                    <a:pt x="1336548" y="434912"/>
                  </a:cubicBezTo>
                  <a:cubicBezTo>
                    <a:pt x="1842326" y="434912"/>
                    <a:pt x="2308289" y="272701"/>
                    <a:pt x="2679859" y="0"/>
                  </a:cubicBezTo>
                </a:path>
              </a:pathLst>
            </a:custGeom>
            <a:noFill/>
            <a:ln w="12700" cap="flat">
              <a:solidFill>
                <a:schemeClr val="accent4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8" name="Graphic 33">
              <a:extLst>
                <a:ext uri="{FF2B5EF4-FFF2-40B4-BE49-F238E27FC236}">
                  <a16:creationId xmlns:a16="http://schemas.microsoft.com/office/drawing/2014/main" id="{D75A73DE-5BA7-44CE-A718-52385E65D5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0800000">
              <a:off x="4305089" y="6276705"/>
              <a:ext cx="3581824" cy="581290"/>
            </a:xfrm>
            <a:custGeom>
              <a:avLst/>
              <a:gdLst>
                <a:gd name="connsiteX0" fmla="*/ 0 w 2679858"/>
                <a:gd name="connsiteY0" fmla="*/ 4953 h 434911"/>
                <a:gd name="connsiteX1" fmla="*/ 1336548 w 2679858"/>
                <a:gd name="connsiteY1" fmla="*/ 434912 h 434911"/>
                <a:gd name="connsiteX2" fmla="*/ 2679859 w 2679858"/>
                <a:gd name="connsiteY2" fmla="*/ 0 h 4349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679858" h="434911">
                  <a:moveTo>
                    <a:pt x="0" y="4953"/>
                  </a:moveTo>
                  <a:cubicBezTo>
                    <a:pt x="370427" y="274606"/>
                    <a:pt x="833723" y="434912"/>
                    <a:pt x="1336548" y="434912"/>
                  </a:cubicBezTo>
                  <a:cubicBezTo>
                    <a:pt x="1842326" y="434912"/>
                    <a:pt x="2308289" y="272701"/>
                    <a:pt x="2679859" y="0"/>
                  </a:cubicBezTo>
                </a:path>
              </a:pathLst>
            </a:custGeom>
            <a:noFill/>
            <a:ln w="12700" cap="flat">
              <a:solidFill>
                <a:schemeClr val="accent4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960F3B01-5167-830A-A423-A2EFEF07A5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05734"/>
            <a:ext cx="8648158" cy="1417880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Essential Research Questions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7D5A2A-C138-29A9-FAF3-5E886DB7F0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52630"/>
            <a:ext cx="8648158" cy="3701972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dirty="0">
                <a:solidFill>
                  <a:schemeClr val="accent1">
                    <a:lumMod val="75000"/>
                  </a:schemeClr>
                </a:solidFill>
                <a:latin typeface="Avenir Next LT Pro"/>
                <a:cs typeface="Times New Roman"/>
              </a:rPr>
              <a:t>What and who were the driving forces behind the removal of Native Americans from their lands?</a:t>
            </a:r>
          </a:p>
          <a:p>
            <a:r>
              <a:rPr lang="en-US" dirty="0">
                <a:solidFill>
                  <a:schemeClr val="accent1">
                    <a:lumMod val="75000"/>
                  </a:schemeClr>
                </a:solidFill>
                <a:latin typeface="Avenir Next LT Pro"/>
                <a:cs typeface="Times New Roman"/>
              </a:rPr>
              <a:t>Why did people advocate for the expulsion of Native Americans?</a:t>
            </a:r>
          </a:p>
          <a:p>
            <a:r>
              <a:rPr lang="en-US" dirty="0">
                <a:solidFill>
                  <a:schemeClr val="accent1">
                    <a:lumMod val="75000"/>
                  </a:schemeClr>
                </a:solidFill>
                <a:latin typeface="Avenir Next LT Pro"/>
                <a:cs typeface="Times New Roman"/>
              </a:rPr>
              <a:t>How did Native Americans respond to forced expulsion?</a:t>
            </a:r>
          </a:p>
          <a:p>
            <a:r>
              <a:rPr lang="en-US" dirty="0">
                <a:solidFill>
                  <a:schemeClr val="accent1">
                    <a:lumMod val="75000"/>
                  </a:schemeClr>
                </a:solidFill>
                <a:latin typeface="Avenir Next LT Pro"/>
                <a:cs typeface="Times New Roman"/>
              </a:rPr>
              <a:t>How did the system of slavery impact US policy regarding Native Americans and their lands?</a:t>
            </a:r>
          </a:p>
          <a:p>
            <a:r>
              <a:rPr lang="en-US" dirty="0">
                <a:solidFill>
                  <a:schemeClr val="accent1">
                    <a:lumMod val="75000"/>
                  </a:schemeClr>
                </a:solidFill>
                <a:latin typeface="Avenir Next LT Pro"/>
                <a:cs typeface="Times New Roman"/>
              </a:rPr>
              <a:t>What legal methods and processes were used to dispossess Natives of their lands?</a:t>
            </a:r>
          </a:p>
          <a:p>
            <a:r>
              <a:rPr lang="en-US" dirty="0">
                <a:solidFill>
                  <a:schemeClr val="accent1">
                    <a:lumMod val="75000"/>
                  </a:schemeClr>
                </a:solidFill>
                <a:latin typeface="Avenir Next LT Pro"/>
                <a:cs typeface="Times New Roman"/>
              </a:rPr>
              <a:t>How do the Indian Removal Act of 1830 and the forced expulsion of Native Americans impact the United States today?</a:t>
            </a:r>
          </a:p>
        </p:txBody>
      </p:sp>
    </p:spTree>
    <p:extLst>
      <p:ext uri="{BB962C8B-B14F-4D97-AF65-F5344CB8AC3E}">
        <p14:creationId xmlns:p14="http://schemas.microsoft.com/office/powerpoint/2010/main" val="33943085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39AF00-AD19-15E7-2E5C-33FE619C67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Doing Historical Research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0D1432-3E58-B31C-2C3D-529E5E3F99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05794"/>
            <a:ext cx="10515600" cy="4039492"/>
          </a:xfrm>
        </p:spPr>
        <p:txBody>
          <a:bodyPr vert="horz" lIns="91440" tIns="45720" rIns="91440" bIns="45720" rtlCol="0" anchor="t">
            <a:normAutofit fontScale="92500" lnSpcReduction="20000"/>
          </a:bodyPr>
          <a:lstStyle/>
          <a:p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What kinds of sources are necessary to consult while conducting research about Native American removal from the Deep South?</a:t>
            </a:r>
          </a:p>
          <a:p>
            <a:pPr lvl="1"/>
            <a:r>
              <a:rPr lang="en-US" sz="1800" dirty="0">
                <a:solidFill>
                  <a:srgbClr val="000000"/>
                </a:solidFill>
                <a:latin typeface="Calibri"/>
                <a:cs typeface="Calibri"/>
              </a:rPr>
              <a:t>Primary Sources: </a:t>
            </a:r>
            <a:r>
              <a:rPr lang="en-US" sz="1800" b="1" dirty="0">
                <a:solidFill>
                  <a:srgbClr val="000000"/>
                </a:solidFill>
                <a:latin typeface="Calibri"/>
                <a:cs typeface="Calibri"/>
              </a:rPr>
              <a:t>laws </a:t>
            </a:r>
            <a:r>
              <a:rPr lang="en-US" sz="1800" dirty="0">
                <a:solidFill>
                  <a:srgbClr val="000000"/>
                </a:solidFill>
                <a:latin typeface="Calibri"/>
                <a:cs typeface="Calibri"/>
              </a:rPr>
              <a:t>such as the Indian Removal Act; </a:t>
            </a:r>
            <a:r>
              <a:rPr lang="en-US" sz="1800" b="1" dirty="0">
                <a:solidFill>
                  <a:srgbClr val="000000"/>
                </a:solidFill>
                <a:latin typeface="Calibri"/>
                <a:cs typeface="Calibri"/>
              </a:rPr>
              <a:t>records </a:t>
            </a:r>
            <a:r>
              <a:rPr lang="en-US" sz="1800" dirty="0">
                <a:solidFill>
                  <a:srgbClr val="000000"/>
                </a:solidFill>
                <a:latin typeface="Calibri"/>
                <a:cs typeface="Calibri"/>
              </a:rPr>
              <a:t>from the Bureau of Indian Affairs; </a:t>
            </a:r>
            <a:r>
              <a:rPr lang="en-US" sz="1800" b="1" dirty="0">
                <a:solidFill>
                  <a:srgbClr val="000000"/>
                </a:solidFill>
                <a:latin typeface="Calibri"/>
                <a:cs typeface="Calibri"/>
              </a:rPr>
              <a:t>treaties </a:t>
            </a:r>
            <a:r>
              <a:rPr lang="en-US" sz="1800" dirty="0">
                <a:solidFill>
                  <a:srgbClr val="000000"/>
                </a:solidFill>
                <a:latin typeface="Calibri"/>
                <a:cs typeface="Calibri"/>
              </a:rPr>
              <a:t>such as the Treaties of Indian Springs and the New Echota Treaty; </a:t>
            </a:r>
            <a:r>
              <a:rPr lang="en-US" sz="1800" b="1" dirty="0">
                <a:solidFill>
                  <a:srgbClr val="000000"/>
                </a:solidFill>
                <a:latin typeface="Calibri"/>
                <a:cs typeface="Calibri"/>
              </a:rPr>
              <a:t>newspaper articles </a:t>
            </a:r>
            <a:r>
              <a:rPr lang="en-US" sz="1800" dirty="0">
                <a:solidFill>
                  <a:srgbClr val="000000"/>
                </a:solidFill>
                <a:latin typeface="Calibri"/>
                <a:cs typeface="Calibri"/>
              </a:rPr>
              <a:t>from </a:t>
            </a:r>
            <a:r>
              <a:rPr lang="en-US" i="1" dirty="0">
                <a:solidFill>
                  <a:schemeClr val="tx1"/>
                </a:solidFill>
                <a:latin typeface="Arial"/>
                <a:cs typeface="Arial"/>
              </a:rPr>
              <a:t>The Cherokee Phoenix</a:t>
            </a:r>
            <a:r>
              <a:rPr lang="en-US" sz="1800" dirty="0">
                <a:solidFill>
                  <a:srgbClr val="000000"/>
                </a:solidFill>
                <a:latin typeface="Calibri"/>
                <a:cs typeface="Calibri"/>
              </a:rPr>
              <a:t>; </a:t>
            </a:r>
            <a:r>
              <a:rPr lang="en-US" sz="1800" b="1" dirty="0">
                <a:solidFill>
                  <a:srgbClr val="000000"/>
                </a:solidFill>
                <a:latin typeface="Calibri"/>
                <a:cs typeface="Calibri"/>
              </a:rPr>
              <a:t>reports</a:t>
            </a:r>
            <a:r>
              <a:rPr lang="en-US" sz="1800" dirty="0">
                <a:solidFill>
                  <a:srgbClr val="000000"/>
                </a:solidFill>
                <a:latin typeface="Calibri"/>
                <a:cs typeface="Calibri"/>
              </a:rPr>
              <a:t> from government officials; </a:t>
            </a:r>
            <a:r>
              <a:rPr lang="en-US" sz="1800" b="1" dirty="0">
                <a:solidFill>
                  <a:srgbClr val="000000"/>
                </a:solidFill>
                <a:latin typeface="Calibri"/>
                <a:cs typeface="Calibri"/>
              </a:rPr>
              <a:t>letters</a:t>
            </a:r>
            <a:r>
              <a:rPr lang="en-US" sz="1800" dirty="0">
                <a:solidFill>
                  <a:srgbClr val="000000"/>
                </a:solidFill>
                <a:latin typeface="Calibri"/>
                <a:cs typeface="Calibri"/>
              </a:rPr>
              <a:t> from Native Americans to the federal government</a:t>
            </a:r>
          </a:p>
          <a:p>
            <a:pPr lvl="1"/>
            <a:r>
              <a:rPr lang="en-US" sz="1800" dirty="0">
                <a:solidFill>
                  <a:srgbClr val="000000"/>
                </a:solidFill>
                <a:latin typeface="Calibri"/>
                <a:cs typeface="Calibri"/>
              </a:rPr>
              <a:t>Secondary Sources: </a:t>
            </a:r>
            <a:r>
              <a:rPr lang="en-US" sz="1800" b="1" dirty="0">
                <a:solidFill>
                  <a:srgbClr val="000000"/>
                </a:solidFill>
                <a:latin typeface="Calibri"/>
                <a:cs typeface="Calibri"/>
              </a:rPr>
              <a:t>historical monographs (books) </a:t>
            </a:r>
            <a:r>
              <a:rPr lang="en-US" sz="1800" dirty="0">
                <a:solidFill>
                  <a:srgbClr val="000000"/>
                </a:solidFill>
                <a:latin typeface="Calibri"/>
                <a:cs typeface="Calibri"/>
              </a:rPr>
              <a:t>that cite primary sources, such as </a:t>
            </a:r>
            <a:r>
              <a:rPr lang="en-US" sz="1800" i="1" dirty="0">
                <a:solidFill>
                  <a:srgbClr val="000000"/>
                </a:solidFill>
                <a:latin typeface="Calibri"/>
                <a:cs typeface="Calibri"/>
              </a:rPr>
              <a:t>Unworthy Republic: The Dispossession of Native Americans and the Road to Indian Territory</a:t>
            </a:r>
            <a:r>
              <a:rPr lang="en-US" sz="1800" dirty="0">
                <a:solidFill>
                  <a:srgbClr val="000000"/>
                </a:solidFill>
                <a:latin typeface="Calibri"/>
                <a:cs typeface="Calibri"/>
              </a:rPr>
              <a:t> by Claudio Saunt; </a:t>
            </a:r>
            <a:r>
              <a:rPr lang="en-US" sz="1800" b="1" dirty="0">
                <a:solidFill>
                  <a:srgbClr val="000000"/>
                </a:solidFill>
                <a:latin typeface="Calibri"/>
                <a:cs typeface="Calibri"/>
              </a:rPr>
              <a:t>analysis</a:t>
            </a:r>
            <a:r>
              <a:rPr lang="en-US" sz="1800" dirty="0">
                <a:solidFill>
                  <a:srgbClr val="000000"/>
                </a:solidFill>
                <a:latin typeface="Calibri"/>
                <a:cs typeface="Calibri"/>
              </a:rPr>
              <a:t> or </a:t>
            </a:r>
            <a:r>
              <a:rPr lang="en-US" sz="1800" b="1" dirty="0">
                <a:solidFill>
                  <a:srgbClr val="000000"/>
                </a:solidFill>
                <a:latin typeface="Calibri"/>
                <a:cs typeface="Calibri"/>
              </a:rPr>
              <a:t>interpretation</a:t>
            </a:r>
            <a:r>
              <a:rPr lang="en-US" sz="1800" dirty="0">
                <a:solidFill>
                  <a:srgbClr val="000000"/>
                </a:solidFill>
                <a:latin typeface="Calibri"/>
                <a:cs typeface="Calibri"/>
              </a:rPr>
              <a:t> of data; </a:t>
            </a:r>
            <a:r>
              <a:rPr lang="en-US" sz="1800" b="1" dirty="0">
                <a:solidFill>
                  <a:srgbClr val="000000"/>
                </a:solidFill>
                <a:latin typeface="Calibri"/>
                <a:cs typeface="Calibri"/>
              </a:rPr>
              <a:t>scholarly articles</a:t>
            </a:r>
            <a:r>
              <a:rPr lang="en-US" sz="1800" dirty="0">
                <a:solidFill>
                  <a:srgbClr val="000000"/>
                </a:solidFill>
                <a:latin typeface="Calibri"/>
                <a:cs typeface="Calibri"/>
              </a:rPr>
              <a:t>, such as "American Indian Removal Beyond the Removal Act" by John P. Bowes in </a:t>
            </a:r>
            <a:r>
              <a:rPr lang="en-US" sz="1800" i="1" dirty="0">
                <a:solidFill>
                  <a:srgbClr val="000000"/>
                </a:solidFill>
                <a:latin typeface="Calibri"/>
                <a:cs typeface="Calibri"/>
              </a:rPr>
              <a:t>Native American and Indigenous Studies</a:t>
            </a:r>
            <a:r>
              <a:rPr lang="en-US" sz="1800" dirty="0">
                <a:solidFill>
                  <a:srgbClr val="000000"/>
                </a:solidFill>
                <a:latin typeface="Calibri"/>
                <a:cs typeface="Calibri"/>
              </a:rPr>
              <a:t> (University of Minnesota Press)</a:t>
            </a:r>
            <a:endParaRPr lang="en-US" i="1" dirty="0"/>
          </a:p>
          <a:p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Where are these primary sources?</a:t>
            </a:r>
          </a:p>
          <a:p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How can we access both primary and secondary sources?</a:t>
            </a:r>
          </a:p>
          <a:p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What are archives? Why do archives exist? How can we access and utilize them as researchers?</a:t>
            </a:r>
          </a:p>
          <a:p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How do we evaluate sources for historical evidence while also considering perspectives and motivations of the sources' authors?</a:t>
            </a:r>
          </a:p>
        </p:txBody>
      </p:sp>
    </p:spTree>
    <p:extLst>
      <p:ext uri="{BB962C8B-B14F-4D97-AF65-F5344CB8AC3E}">
        <p14:creationId xmlns:p14="http://schemas.microsoft.com/office/powerpoint/2010/main" val="19419727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F2E8A7-031A-BBD9-6A35-60F1984AD6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Primary Source Analysis Activity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DD8BAA-B1C4-7C16-3A1D-67D75C35F5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53766"/>
            <a:ext cx="10468822" cy="4356991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Use the provided worksheet to: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Identify the source.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Identify the author/creator.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Identify the author's point-of-view/position on the issue addressed in the source.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Analyze the information in the source.</a:t>
            </a:r>
          </a:p>
          <a:p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Keep in mind these questions: 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What are the author's motivations for creating this document/source?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Is there any information the author is misrepresenting to the reader? If so, why do you think the author did this?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Why is the author's position or point-of-view expressed in the document/source important to understanding forced removal of Native Americans?</a:t>
            </a:r>
          </a:p>
        </p:txBody>
      </p:sp>
    </p:spTree>
    <p:extLst>
      <p:ext uri="{BB962C8B-B14F-4D97-AF65-F5344CB8AC3E}">
        <p14:creationId xmlns:p14="http://schemas.microsoft.com/office/powerpoint/2010/main" val="20686228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FB75E8-5F96-6DAE-1382-1C2755E590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Post-Activity Class Discussion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C1E07C-81B2-1D58-6BA8-FA337EFFB4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solidFill>
                  <a:schemeClr val="accent1">
                    <a:lumMod val="50000"/>
                  </a:schemeClr>
                </a:solidFill>
                <a:latin typeface="Avenir Next LT Pro"/>
                <a:cs typeface="Times New Roman"/>
              </a:rPr>
              <a:t>Each group will answer these questions: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en-US" dirty="0">
                <a:solidFill>
                  <a:schemeClr val="accent1">
                    <a:lumMod val="50000"/>
                  </a:schemeClr>
                </a:solidFill>
                <a:latin typeface="Avenir Next LT Pro"/>
                <a:cs typeface="Times New Roman"/>
              </a:rPr>
              <a:t>What kind of source is this (speech, military order, treaty, newspaper article, etc.)?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en-US" dirty="0">
                <a:solidFill>
                  <a:schemeClr val="accent1">
                    <a:lumMod val="50000"/>
                  </a:schemeClr>
                </a:solidFill>
                <a:latin typeface="Avenir Next LT Pro"/>
                <a:cs typeface="Times New Roman"/>
              </a:rPr>
              <a:t>Who wrote or created this source?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en-US" dirty="0">
                <a:solidFill>
                  <a:schemeClr val="accent1">
                    <a:lumMod val="50000"/>
                  </a:schemeClr>
                </a:solidFill>
                <a:latin typeface="Avenir Next LT Pro"/>
                <a:cs typeface="Times New Roman"/>
              </a:rPr>
              <a:t>Who is the audience the author is addressing?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en-US" dirty="0">
                <a:solidFill>
                  <a:schemeClr val="accent1">
                    <a:lumMod val="50000"/>
                  </a:schemeClr>
                </a:solidFill>
                <a:latin typeface="Avenir Next LT Pro"/>
                <a:cs typeface="Times New Roman"/>
              </a:rPr>
              <a:t>What is the author's argument?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en-US" dirty="0">
                <a:solidFill>
                  <a:schemeClr val="accent1">
                    <a:lumMod val="50000"/>
                  </a:schemeClr>
                </a:solidFill>
                <a:latin typeface="Avenir Next LT Pro"/>
                <a:cs typeface="Times New Roman"/>
              </a:rPr>
              <a:t>Is there any information the author is misrepresenting to the reader? If so, why do you think the author did this?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en-US" sz="1500" dirty="0">
                <a:solidFill>
                  <a:schemeClr val="accent1">
                    <a:lumMod val="50000"/>
                  </a:schemeClr>
                </a:solidFill>
                <a:ea typeface="+mn-lt"/>
                <a:cs typeface="+mn-lt"/>
              </a:rPr>
              <a:t>Why is the author's position or point-of-view expressed in the document/source important to understanding forced removal of Native Americans?</a:t>
            </a:r>
            <a:endParaRPr lang="en-US" dirty="0">
              <a:solidFill>
                <a:schemeClr val="accent1">
                  <a:lumMod val="50000"/>
                </a:schemeClr>
              </a:solidFill>
              <a:latin typeface="Avenir Next LT Pro"/>
              <a:cs typeface="Times New Roman"/>
            </a:endParaRPr>
          </a:p>
          <a:p>
            <a:r>
              <a:rPr lang="en-US" dirty="0">
                <a:solidFill>
                  <a:schemeClr val="accent1">
                    <a:lumMod val="50000"/>
                  </a:schemeClr>
                </a:solidFill>
                <a:latin typeface="Avenir Next LT Pro"/>
                <a:cs typeface="Times New Roman"/>
              </a:rPr>
              <a:t>Compare this text to the other primary sources given. What are the differences, and how might those differences show the “full” history of this historical process?</a:t>
            </a:r>
            <a:endParaRPr lang="en-US">
              <a:solidFill>
                <a:schemeClr val="accent1">
                  <a:lumMod val="50000"/>
                </a:schemeClr>
              </a:solidFill>
            </a:endParaRPr>
          </a:p>
          <a:p>
            <a:endParaRPr lang="en-US" dirty="0">
              <a:solidFill>
                <a:schemeClr val="accent1">
                  <a:lumMod val="50000"/>
                </a:schemeClr>
              </a:solidFill>
              <a:latin typeface="Avenir Next LT Pro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9715659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32BDAB-5EAD-167B-D83E-EC538991B0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3023" y="256676"/>
            <a:ext cx="10515600" cy="1325563"/>
          </a:xfrm>
        </p:spPr>
        <p:txBody>
          <a:bodyPr/>
          <a:lstStyle/>
          <a:p>
            <a:pPr algn="ctr"/>
            <a:r>
              <a:rPr lang="en-US" dirty="0">
                <a:solidFill>
                  <a:srgbClr val="000000"/>
                </a:solidFill>
              </a:rPr>
              <a:t>Native American Expulsion Timeline</a:t>
            </a:r>
            <a:endParaRPr lang="en-US"/>
          </a:p>
        </p:txBody>
      </p:sp>
      <p:pic>
        <p:nvPicPr>
          <p:cNvPr id="3" name="Content Placeholder 2" descr="A timeline of the american revolution&#10;&#10;Description automatically generated">
            <a:extLst>
              <a:ext uri="{FF2B5EF4-FFF2-40B4-BE49-F238E27FC236}">
                <a16:creationId xmlns:a16="http://schemas.microsoft.com/office/drawing/2014/main" id="{01966931-85A4-5F69-7968-536A1A20F8B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714501" y="1298829"/>
            <a:ext cx="8841440" cy="4964204"/>
          </a:xfr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1981809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755F50-2318-FFCA-63B9-88DD19CDE1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Worcester v. Georgia Case Brief Summary</a:t>
            </a:r>
          </a:p>
        </p:txBody>
      </p:sp>
      <p:pic>
        <p:nvPicPr>
          <p:cNvPr id="4" name="Online Media 3" title="Worcester v. Georgia Case Brief Summary | Law Case Explained">
            <a:hlinkClick r:id="" action="ppaction://media"/>
            <a:extLst>
              <a:ext uri="{FF2B5EF4-FFF2-40B4-BE49-F238E27FC236}">
                <a16:creationId xmlns:a16="http://schemas.microsoft.com/office/drawing/2014/main" id="{2441AABC-CF4C-DF75-8A0F-2AC30FB93091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2187039" y="1750764"/>
            <a:ext cx="7810329" cy="44122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902842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9EC27A-00B1-9513-5241-221F73686C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Worcester v. Georgia Discussion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4C0DE8-FD3F-3CBD-EC9E-8E20AA7802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Why is this court case important?</a:t>
            </a:r>
          </a:p>
          <a:p>
            <a:r>
              <a:rPr lang="en-US" dirty="0">
                <a:solidFill>
                  <a:schemeClr val="tx1"/>
                </a:solidFill>
              </a:rPr>
              <a:t>Did this decision reverse the decision made by the Supreme Court in Cherokee Nation v. Georgia in 1831?</a:t>
            </a:r>
          </a:p>
          <a:p>
            <a:r>
              <a:rPr lang="en-US" dirty="0">
                <a:solidFill>
                  <a:schemeClr val="tx1"/>
                </a:solidFill>
              </a:rPr>
              <a:t>Based on the video, how do you think Worcester v. Georgia (1832) impacted the legality of the Indian Removal Act of 1830?</a:t>
            </a:r>
          </a:p>
        </p:txBody>
      </p:sp>
    </p:spTree>
    <p:extLst>
      <p:ext uri="{BB962C8B-B14F-4D97-AF65-F5344CB8AC3E}">
        <p14:creationId xmlns:p14="http://schemas.microsoft.com/office/powerpoint/2010/main" val="358321316"/>
      </p:ext>
    </p:extLst>
  </p:cSld>
  <p:clrMapOvr>
    <a:masterClrMapping/>
  </p:clrMapOvr>
</p:sld>
</file>

<file path=ppt/theme/theme1.xml><?xml version="1.0" encoding="utf-8"?>
<a:theme xmlns:a="http://schemas.openxmlformats.org/drawingml/2006/main" name="ArchVTI">
  <a:themeElements>
    <a:clrScheme name="Custom 42">
      <a:dk1>
        <a:sysClr val="windowText" lastClr="000000"/>
      </a:dk1>
      <a:lt1>
        <a:sysClr val="window" lastClr="FFFFFF"/>
      </a:lt1>
      <a:dk2>
        <a:srgbClr val="642626"/>
      </a:dk2>
      <a:lt2>
        <a:srgbClr val="F3F0E9"/>
      </a:lt2>
      <a:accent1>
        <a:srgbClr val="556D6F"/>
      </a:accent1>
      <a:accent2>
        <a:srgbClr val="C05050"/>
      </a:accent2>
      <a:accent3>
        <a:srgbClr val="BF873A"/>
      </a:accent3>
      <a:accent4>
        <a:srgbClr val="D8897E"/>
      </a:accent4>
      <a:accent5>
        <a:srgbClr val="A4976B"/>
      </a:accent5>
      <a:accent6>
        <a:srgbClr val="D49D8C"/>
      </a:accent6>
      <a:hlink>
        <a:srgbClr val="D13D6E"/>
      </a:hlink>
      <a:folHlink>
        <a:srgbClr val="6C9D92"/>
      </a:folHlink>
    </a:clrScheme>
    <a:fontScheme name="Custom 16">
      <a:majorFont>
        <a:latin typeface="Footlight MT Light"/>
        <a:ea typeface=""/>
        <a:cs typeface=""/>
      </a:majorFont>
      <a:minorFont>
        <a:latin typeface="Avenir Next L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rchVTI" id="{23FE938F-4DF0-4C94-8546-C2AC6D26660D}" vid="{62E62DA1-385F-4EE3-8841-58A87FAE206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Application>Microsoft Office PowerPoint</Application>
  <PresentationFormat>Widescreen</PresentationFormat>
  <Slides>10</Slides>
  <Notes>0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ArchVTI</vt:lpstr>
      <vt:lpstr>How to Do Historical Research and Analysis</vt:lpstr>
      <vt:lpstr>Content Warning</vt:lpstr>
      <vt:lpstr>Essential Research Questions</vt:lpstr>
      <vt:lpstr>Doing Historical Research</vt:lpstr>
      <vt:lpstr>Primary Source Analysis Activity</vt:lpstr>
      <vt:lpstr>Post-Activity Class Discussion</vt:lpstr>
      <vt:lpstr>Native American Expulsion Timeline</vt:lpstr>
      <vt:lpstr>Worcester v. Georgia Case Brief Summary</vt:lpstr>
      <vt:lpstr>Worcester v. Georgia Discussion</vt:lpstr>
      <vt:lpstr>Take-Home Essay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revision>327</cp:revision>
  <dcterms:created xsi:type="dcterms:W3CDTF">2023-11-09T16:17:08Z</dcterms:created>
  <dcterms:modified xsi:type="dcterms:W3CDTF">2024-05-03T15:45:00Z</dcterms:modified>
</cp:coreProperties>
</file>